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8" r:id="rId1"/>
  </p:sldMasterIdLst>
  <p:sldIdLst>
    <p:sldId id="256" r:id="rId2"/>
    <p:sldId id="257" r:id="rId3"/>
    <p:sldId id="258" r:id="rId4"/>
    <p:sldId id="259" r:id="rId5"/>
    <p:sldId id="260" r:id="rId6"/>
    <p:sldId id="261" r:id="rId7"/>
    <p:sldId id="262" r:id="rId8"/>
    <p:sldId id="263" r:id="rId9"/>
    <p:sldId id="295" r:id="rId10"/>
    <p:sldId id="266" r:id="rId11"/>
    <p:sldId id="267" r:id="rId12"/>
    <p:sldId id="264" r:id="rId13"/>
    <p:sldId id="268" r:id="rId14"/>
    <p:sldId id="269" r:id="rId15"/>
    <p:sldId id="271" r:id="rId16"/>
    <p:sldId id="270" r:id="rId17"/>
    <p:sldId id="272" r:id="rId18"/>
    <p:sldId id="274" r:id="rId19"/>
    <p:sldId id="275" r:id="rId20"/>
    <p:sldId id="277" r:id="rId21"/>
    <p:sldId id="279" r:id="rId22"/>
    <p:sldId id="281" r:id="rId23"/>
    <p:sldId id="282" r:id="rId24"/>
    <p:sldId id="283" r:id="rId25"/>
    <p:sldId id="284" r:id="rId26"/>
    <p:sldId id="285" r:id="rId27"/>
    <p:sldId id="286" r:id="rId28"/>
    <p:sldId id="287" r:id="rId29"/>
    <p:sldId id="289" r:id="rId30"/>
    <p:sldId id="288" r:id="rId31"/>
    <p:sldId id="290"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1725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63860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2417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5276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4809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23595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63255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1078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221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44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1671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2618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239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215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224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25999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6009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12/15/2021</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38945616"/>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PcouY9F_A4CfPPlXlsGGcc9LrXuiO9xO/view?usp=sharin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F7A16899-25F6-424E-AB98-ED5AB1A768E5}"/>
              </a:ext>
            </a:extLst>
          </p:cNvPr>
          <p:cNvPicPr>
            <a:picLocks noChangeAspect="1"/>
          </p:cNvPicPr>
          <p:nvPr/>
        </p:nvPicPr>
        <p:blipFill rotWithShape="1">
          <a:blip r:embed="rId3">
            <a:alphaModFix amt="35000"/>
            <a:grayscl/>
          </a:blip>
          <a:srcRect t="851" b="13922"/>
          <a:stretch/>
        </p:blipFill>
        <p:spPr>
          <a:xfrm>
            <a:off x="20" y="0"/>
            <a:ext cx="12191980" cy="6857990"/>
          </a:xfrm>
          <a:prstGeom prst="rect">
            <a:avLst/>
          </a:prstGeom>
        </p:spPr>
      </p:pic>
      <p:sp>
        <p:nvSpPr>
          <p:cNvPr id="17" name="Rectangle 16">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FFED584-A3B2-48A8-9D67-9ED8179342B2}"/>
              </a:ext>
            </a:extLst>
          </p:cNvPr>
          <p:cNvSpPr>
            <a:spLocks noGrp="1"/>
          </p:cNvSpPr>
          <p:nvPr>
            <p:ph type="ctrTitle"/>
          </p:nvPr>
        </p:nvSpPr>
        <p:spPr>
          <a:xfrm>
            <a:off x="1595269" y="1122363"/>
            <a:ext cx="9001462" cy="2387600"/>
          </a:xfrm>
        </p:spPr>
        <p:txBody>
          <a:bodyPr>
            <a:normAutofit/>
          </a:bodyPr>
          <a:lstStyle/>
          <a:p>
            <a:pPr algn="l"/>
            <a:r>
              <a:rPr lang="en-US" dirty="0"/>
              <a:t>SIMULATED 	FLUORESCENT</a:t>
            </a:r>
            <a:br>
              <a:rPr lang="en-US" dirty="0"/>
            </a:br>
            <a:r>
              <a:rPr lang="en-US" dirty="0"/>
              <a:t>  LABELING</a:t>
            </a:r>
            <a:endParaRPr lang="en-AU" dirty="0"/>
          </a:p>
        </p:txBody>
      </p:sp>
      <p:sp>
        <p:nvSpPr>
          <p:cNvPr id="3" name="Subtitle 2">
            <a:extLst>
              <a:ext uri="{FF2B5EF4-FFF2-40B4-BE49-F238E27FC236}">
                <a16:creationId xmlns:a16="http://schemas.microsoft.com/office/drawing/2014/main" id="{AB9BEA33-9868-4E4D-A9B0-EBA92304C2C8}"/>
              </a:ext>
            </a:extLst>
          </p:cNvPr>
          <p:cNvSpPr>
            <a:spLocks noGrp="1"/>
          </p:cNvSpPr>
          <p:nvPr>
            <p:ph type="subTitle" idx="1"/>
          </p:nvPr>
        </p:nvSpPr>
        <p:spPr>
          <a:xfrm>
            <a:off x="166519" y="3428995"/>
            <a:ext cx="9001462" cy="1655762"/>
          </a:xfrm>
        </p:spPr>
        <p:txBody>
          <a:bodyPr>
            <a:normAutofit/>
          </a:bodyPr>
          <a:lstStyle/>
          <a:p>
            <a:r>
              <a:rPr lang="en-US" dirty="0"/>
              <a:t>SALEH NAGHDI</a:t>
            </a:r>
            <a:endParaRPr lang="en-AU" dirty="0"/>
          </a:p>
        </p:txBody>
      </p:sp>
    </p:spTree>
    <p:extLst>
      <p:ext uri="{BB962C8B-B14F-4D97-AF65-F5344CB8AC3E}">
        <p14:creationId xmlns:p14="http://schemas.microsoft.com/office/powerpoint/2010/main" val="2668593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A4ACDA2-2D5F-4571-9BA5-F538A7A49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indoor, computer, sitting, laptop&#10;&#10;Description automatically generated">
            <a:extLst>
              <a:ext uri="{FF2B5EF4-FFF2-40B4-BE49-F238E27FC236}">
                <a16:creationId xmlns:a16="http://schemas.microsoft.com/office/drawing/2014/main" id="{5E491E1B-23D3-483E-AAA3-05A178B9F212}"/>
              </a:ext>
            </a:extLst>
          </p:cNvPr>
          <p:cNvPicPr>
            <a:picLocks noGrp="1" noChangeAspect="1"/>
          </p:cNvPicPr>
          <p:nvPr>
            <p:ph idx="1"/>
          </p:nvPr>
        </p:nvPicPr>
        <p:blipFill rotWithShape="1">
          <a:blip r:embed="rId3"/>
          <a:srcRect l="3090" r="-4" b="-4"/>
          <a:stretch/>
        </p:blipFill>
        <p:spPr>
          <a:xfrm>
            <a:off x="4071366" y="0"/>
            <a:ext cx="4059936" cy="4189372"/>
          </a:xfrm>
          <a:prstGeom prst="rect">
            <a:avLst/>
          </a:prstGeom>
        </p:spPr>
      </p:pic>
      <p:pic>
        <p:nvPicPr>
          <p:cNvPr id="7" name="Picture 6" descr="A picture containing sitting, indoor, star, computer&#10;&#10;Description automatically generated">
            <a:extLst>
              <a:ext uri="{FF2B5EF4-FFF2-40B4-BE49-F238E27FC236}">
                <a16:creationId xmlns:a16="http://schemas.microsoft.com/office/drawing/2014/main" id="{1D91265A-F6AE-4BA9-BAAB-C948A3CC871D}"/>
              </a:ext>
            </a:extLst>
          </p:cNvPr>
          <p:cNvPicPr>
            <a:picLocks noChangeAspect="1"/>
          </p:cNvPicPr>
          <p:nvPr/>
        </p:nvPicPr>
        <p:blipFill rotWithShape="1">
          <a:blip r:embed="rId4"/>
          <a:srcRect l="3090" r="-4" b="-4"/>
          <a:stretch/>
        </p:blipFill>
        <p:spPr>
          <a:xfrm>
            <a:off x="8132064" y="10"/>
            <a:ext cx="4059936" cy="4189367"/>
          </a:xfrm>
          <a:prstGeom prst="rect">
            <a:avLst/>
          </a:prstGeom>
        </p:spPr>
      </p:pic>
      <p:pic>
        <p:nvPicPr>
          <p:cNvPr id="9" name="Picture 8" descr="Fireworks in the sky&#10;&#10;Description automatically generated">
            <a:extLst>
              <a:ext uri="{FF2B5EF4-FFF2-40B4-BE49-F238E27FC236}">
                <a16:creationId xmlns:a16="http://schemas.microsoft.com/office/drawing/2014/main" id="{09BF60E1-3B87-4232-A562-7077CAA3FD66}"/>
              </a:ext>
            </a:extLst>
          </p:cNvPr>
          <p:cNvPicPr>
            <a:picLocks noChangeAspect="1"/>
          </p:cNvPicPr>
          <p:nvPr/>
        </p:nvPicPr>
        <p:blipFill rotWithShape="1">
          <a:blip r:embed="rId5"/>
          <a:srcRect t="2530" r="3" b="3"/>
          <a:stretch/>
        </p:blipFill>
        <p:spPr>
          <a:xfrm>
            <a:off x="-112308" y="0"/>
            <a:ext cx="4186677" cy="4080733"/>
          </a:xfrm>
          <a:prstGeom prst="rect">
            <a:avLst/>
          </a:prstGeom>
        </p:spPr>
      </p:pic>
      <p:cxnSp>
        <p:nvCxnSpPr>
          <p:cNvPr id="16" name="Straight Connector 15">
            <a:extLst>
              <a:ext uri="{FF2B5EF4-FFF2-40B4-BE49-F238E27FC236}">
                <a16:creationId xmlns:a16="http://schemas.microsoft.com/office/drawing/2014/main" id="{F946802B-BA15-4B51-BEC8-84E4B10CFC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4" y="4189377"/>
            <a:ext cx="12188952" cy="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A4ACDA2-2D5F-4571-9BA5-F538A7A49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8E882-2691-40E4-9155-363E1F5620F2}"/>
              </a:ext>
            </a:extLst>
          </p:cNvPr>
          <p:cNvSpPr>
            <a:spLocks noGrp="1"/>
          </p:cNvSpPr>
          <p:nvPr>
            <p:ph type="title"/>
          </p:nvPr>
        </p:nvSpPr>
        <p:spPr>
          <a:xfrm>
            <a:off x="796212" y="4904698"/>
            <a:ext cx="10599576" cy="1168638"/>
          </a:xfrm>
        </p:spPr>
        <p:txBody>
          <a:bodyPr vert="horz" lIns="91440" tIns="45720" rIns="91440" bIns="45720" rtlCol="0" anchor="b">
            <a:normAutofit fontScale="90000"/>
          </a:bodyPr>
          <a:lstStyle/>
          <a:p>
            <a:r>
              <a:rPr lang="en-US" sz="4400" dirty="0"/>
              <a:t>HOWEVER, PERFORMANCE WAS QUESTIONABLE AT TIMES</a:t>
            </a:r>
          </a:p>
        </p:txBody>
      </p:sp>
      <p:pic>
        <p:nvPicPr>
          <p:cNvPr id="13" name="Picture 12" descr="A picture containing sitting, monitor, dark, television&#10;&#10;Description automatically generated">
            <a:extLst>
              <a:ext uri="{FF2B5EF4-FFF2-40B4-BE49-F238E27FC236}">
                <a16:creationId xmlns:a16="http://schemas.microsoft.com/office/drawing/2014/main" id="{1B989AAB-70AA-4EDF-B0CD-1039D2A509E8}"/>
              </a:ext>
            </a:extLst>
          </p:cNvPr>
          <p:cNvPicPr>
            <a:picLocks noChangeAspect="1"/>
          </p:cNvPicPr>
          <p:nvPr/>
        </p:nvPicPr>
        <p:blipFill rotWithShape="1">
          <a:blip r:embed="rId3"/>
          <a:srcRect r="3086" b="-4"/>
          <a:stretch/>
        </p:blipFill>
        <p:spPr>
          <a:xfrm>
            <a:off x="3961716" y="-34666"/>
            <a:ext cx="4059936" cy="4189372"/>
          </a:xfrm>
          <a:prstGeom prst="rect">
            <a:avLst/>
          </a:prstGeom>
        </p:spPr>
      </p:pic>
      <p:pic>
        <p:nvPicPr>
          <p:cNvPr id="11" name="Content Placeholder 10" descr="A close up of clouds in the dark&#10;&#10;Description automatically generated">
            <a:extLst>
              <a:ext uri="{FF2B5EF4-FFF2-40B4-BE49-F238E27FC236}">
                <a16:creationId xmlns:a16="http://schemas.microsoft.com/office/drawing/2014/main" id="{AD7E343D-B49A-4A31-8340-04B19A9A04E0}"/>
              </a:ext>
            </a:extLst>
          </p:cNvPr>
          <p:cNvPicPr>
            <a:picLocks noGrp="1" noChangeAspect="1"/>
          </p:cNvPicPr>
          <p:nvPr>
            <p:ph idx="1"/>
          </p:nvPr>
        </p:nvPicPr>
        <p:blipFill rotWithShape="1">
          <a:blip r:embed="rId4"/>
          <a:srcRect r="3086" b="-4"/>
          <a:stretch/>
        </p:blipFill>
        <p:spPr>
          <a:xfrm>
            <a:off x="-86666" y="-34666"/>
            <a:ext cx="4059936" cy="4189367"/>
          </a:xfrm>
          <a:prstGeom prst="rect">
            <a:avLst/>
          </a:prstGeom>
        </p:spPr>
      </p:pic>
      <p:pic>
        <p:nvPicPr>
          <p:cNvPr id="15" name="Picture 14" descr="A picture containing sitting, computer, laptop, black&#10;&#10;Description automatically generated">
            <a:extLst>
              <a:ext uri="{FF2B5EF4-FFF2-40B4-BE49-F238E27FC236}">
                <a16:creationId xmlns:a16="http://schemas.microsoft.com/office/drawing/2014/main" id="{8B47DFF5-7C55-4D37-8CAD-B76CE72D8E81}"/>
              </a:ext>
            </a:extLst>
          </p:cNvPr>
          <p:cNvPicPr>
            <a:picLocks noChangeAspect="1"/>
          </p:cNvPicPr>
          <p:nvPr/>
        </p:nvPicPr>
        <p:blipFill rotWithShape="1">
          <a:blip r:embed="rId5"/>
          <a:srcRect t="2530" r="3" b="3"/>
          <a:stretch/>
        </p:blipFill>
        <p:spPr>
          <a:xfrm>
            <a:off x="7984096" y="-34666"/>
            <a:ext cx="4186677" cy="4080733"/>
          </a:xfrm>
          <a:prstGeom prst="rect">
            <a:avLst/>
          </a:prstGeom>
        </p:spPr>
      </p:pic>
      <p:cxnSp>
        <p:nvCxnSpPr>
          <p:cNvPr id="22" name="Straight Connector 21">
            <a:extLst>
              <a:ext uri="{FF2B5EF4-FFF2-40B4-BE49-F238E27FC236}">
                <a16:creationId xmlns:a16="http://schemas.microsoft.com/office/drawing/2014/main" id="{F946802B-BA15-4B51-BEC8-84E4B10CFC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4" y="4189377"/>
            <a:ext cx="12188952" cy="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53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light, scene, sitting, green&#10;&#10;Description automatically generated">
            <a:extLst>
              <a:ext uri="{FF2B5EF4-FFF2-40B4-BE49-F238E27FC236}">
                <a16:creationId xmlns:a16="http://schemas.microsoft.com/office/drawing/2014/main" id="{B90F3651-1F91-4B5A-BDDD-51530E291E07}"/>
              </a:ext>
            </a:extLst>
          </p:cNvPr>
          <p:cNvPicPr>
            <a:picLocks noChangeAspect="1"/>
          </p:cNvPicPr>
          <p:nvPr/>
        </p:nvPicPr>
        <p:blipFill>
          <a:blip r:embed="rId3"/>
          <a:stretch>
            <a:fillRect/>
          </a:stretch>
        </p:blipFill>
        <p:spPr>
          <a:xfrm>
            <a:off x="557307" y="497632"/>
            <a:ext cx="3398398" cy="3398398"/>
          </a:xfrm>
          <a:prstGeom prst="rect">
            <a:avLst/>
          </a:prstGeom>
        </p:spPr>
      </p:pic>
      <p:cxnSp>
        <p:nvCxnSpPr>
          <p:cNvPr id="24" name="Straight Connector 23">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7625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object, indoor, star, light&#10;&#10;Description automatically generated">
            <a:extLst>
              <a:ext uri="{FF2B5EF4-FFF2-40B4-BE49-F238E27FC236}">
                <a16:creationId xmlns:a16="http://schemas.microsoft.com/office/drawing/2014/main" id="{2ADA72D4-43EC-4E86-A384-F13793AA80B2}"/>
              </a:ext>
            </a:extLst>
          </p:cNvPr>
          <p:cNvPicPr>
            <a:picLocks noChangeAspect="1"/>
          </p:cNvPicPr>
          <p:nvPr/>
        </p:nvPicPr>
        <p:blipFill>
          <a:blip r:embed="rId4"/>
          <a:stretch>
            <a:fillRect/>
          </a:stretch>
        </p:blipFill>
        <p:spPr>
          <a:xfrm>
            <a:off x="4396796" y="497586"/>
            <a:ext cx="3398398" cy="3398398"/>
          </a:xfrm>
          <a:prstGeom prst="rect">
            <a:avLst/>
          </a:prstGeom>
        </p:spPr>
      </p:pic>
      <p:cxnSp>
        <p:nvCxnSpPr>
          <p:cNvPr id="26" name="Straight Connector 25">
            <a:extLst>
              <a:ext uri="{FF2B5EF4-FFF2-40B4-BE49-F238E27FC236}">
                <a16:creationId xmlns:a16="http://schemas.microsoft.com/office/drawing/2014/main" id="{D96EEC3D-4CA8-4D5D-A2B2-7EB24A7144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5741"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looking, dark, purple, light&#10;&#10;Description automatically generated">
            <a:extLst>
              <a:ext uri="{FF2B5EF4-FFF2-40B4-BE49-F238E27FC236}">
                <a16:creationId xmlns:a16="http://schemas.microsoft.com/office/drawing/2014/main" id="{D3DFC016-3B44-45BA-9C67-76A06EC94B14}"/>
              </a:ext>
            </a:extLst>
          </p:cNvPr>
          <p:cNvPicPr>
            <a:picLocks noChangeAspect="1"/>
          </p:cNvPicPr>
          <p:nvPr/>
        </p:nvPicPr>
        <p:blipFill>
          <a:blip r:embed="rId5"/>
          <a:stretch>
            <a:fillRect/>
          </a:stretch>
        </p:blipFill>
        <p:spPr>
          <a:xfrm>
            <a:off x="8236311" y="497655"/>
            <a:ext cx="3398352" cy="3398352"/>
          </a:xfrm>
          <a:prstGeom prst="rect">
            <a:avLst/>
          </a:prstGeom>
        </p:spPr>
      </p:pic>
      <p:sp>
        <p:nvSpPr>
          <p:cNvPr id="28" name="Title 1">
            <a:extLst>
              <a:ext uri="{FF2B5EF4-FFF2-40B4-BE49-F238E27FC236}">
                <a16:creationId xmlns:a16="http://schemas.microsoft.com/office/drawing/2014/main" id="{9DB68B6A-3CED-4BA2-8AFA-FD79AEE045D7}"/>
              </a:ext>
            </a:extLst>
          </p:cNvPr>
          <p:cNvSpPr>
            <a:spLocks noGrp="1"/>
          </p:cNvSpPr>
          <p:nvPr>
            <p:ph type="title"/>
          </p:nvPr>
        </p:nvSpPr>
        <p:spPr>
          <a:xfrm>
            <a:off x="796207" y="4536971"/>
            <a:ext cx="10599576" cy="1168638"/>
          </a:xfrm>
        </p:spPr>
        <p:txBody>
          <a:bodyPr vert="horz" lIns="91440" tIns="45720" rIns="91440" bIns="45720" rtlCol="0" anchor="b">
            <a:normAutofit/>
          </a:bodyPr>
          <a:lstStyle/>
          <a:p>
            <a:r>
              <a:rPr lang="en-US" sz="4400" dirty="0"/>
              <a:t>AND CONFOUNDING AT OTHERS</a:t>
            </a:r>
          </a:p>
        </p:txBody>
      </p:sp>
    </p:spTree>
    <p:extLst>
      <p:ext uri="{BB962C8B-B14F-4D97-AF65-F5344CB8AC3E}">
        <p14:creationId xmlns:p14="http://schemas.microsoft.com/office/powerpoint/2010/main" val="134292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6EFD219-8BCD-4714-AFB2-AA1C6CAA6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B3CE7-358F-49EA-9C96-6936410C685F}"/>
              </a:ext>
            </a:extLst>
          </p:cNvPr>
          <p:cNvSpPr>
            <a:spLocks noGrp="1"/>
          </p:cNvSpPr>
          <p:nvPr>
            <p:ph type="title"/>
          </p:nvPr>
        </p:nvSpPr>
        <p:spPr>
          <a:xfrm>
            <a:off x="4549063" y="1060110"/>
            <a:ext cx="6801998" cy="4737780"/>
          </a:xfrm>
        </p:spPr>
        <p:txBody>
          <a:bodyPr vert="horz" lIns="91440" tIns="45720" rIns="91440" bIns="45720" rtlCol="0" anchor="ctr">
            <a:normAutofit/>
          </a:bodyPr>
          <a:lstStyle/>
          <a:p>
            <a:pPr algn="l"/>
            <a:r>
              <a:rPr lang="en-US" sz="5400" dirty="0"/>
              <a:t>2. SIMULATING A SINGLE CHANNEL</a:t>
            </a:r>
          </a:p>
        </p:txBody>
      </p:sp>
      <p:sp>
        <p:nvSpPr>
          <p:cNvPr id="27" name="Rectangle 26">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64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733CBB-CC5B-4EDF-9367-EF9B2DD2193E}"/>
              </a:ext>
            </a:extLst>
          </p:cNvPr>
          <p:cNvSpPr>
            <a:spLocks noGrp="1"/>
          </p:cNvSpPr>
          <p:nvPr>
            <p:ph idx="1"/>
          </p:nvPr>
        </p:nvSpPr>
        <p:spPr>
          <a:xfrm>
            <a:off x="0" y="-516335"/>
            <a:ext cx="4066464" cy="5023190"/>
          </a:xfrm>
        </p:spPr>
        <p:txBody>
          <a:bodyPr vert="horz" lIns="91440" tIns="45720" rIns="91440" bIns="45720" rtlCol="0" anchor="ctr">
            <a:normAutofit/>
          </a:bodyPr>
          <a:lstStyle/>
          <a:p>
            <a:pPr marL="0" indent="0">
              <a:buNone/>
            </a:pPr>
            <a:r>
              <a:rPr lang="en-US" sz="2400" dirty="0">
                <a:solidFill>
                  <a:schemeClr val="bg2"/>
                </a:solidFill>
              </a:rPr>
              <a:t>concept: </a:t>
            </a:r>
          </a:p>
          <a:p>
            <a:pPr marL="0" indent="0">
              <a:buNone/>
            </a:pPr>
            <a:r>
              <a:rPr lang="en-US" sz="2400" dirty="0">
                <a:solidFill>
                  <a:schemeClr val="bg2"/>
                </a:solidFill>
              </a:rPr>
              <a:t>GIVEN BRIGHTFIELD IMAGES OF RBCs, SIMULATE </a:t>
            </a:r>
            <a:r>
              <a:rPr lang="en-US" sz="2400" dirty="0">
                <a:solidFill>
                  <a:srgbClr val="FFC000"/>
                </a:solidFill>
              </a:rPr>
              <a:t>CELL MEMBRANE </a:t>
            </a:r>
            <a:r>
              <a:rPr lang="en-US" sz="2400" dirty="0">
                <a:solidFill>
                  <a:schemeClr val="bg2"/>
                </a:solidFill>
              </a:rPr>
              <a:t>STAINING</a:t>
            </a:r>
          </a:p>
        </p:txBody>
      </p:sp>
      <p:pic>
        <p:nvPicPr>
          <p:cNvPr id="6" name="Picture 5" descr="A picture containing honeycomb, food, computer&#10;&#10;Description automatically generated">
            <a:extLst>
              <a:ext uri="{FF2B5EF4-FFF2-40B4-BE49-F238E27FC236}">
                <a16:creationId xmlns:a16="http://schemas.microsoft.com/office/drawing/2014/main" id="{F9B879FF-8721-4E86-8151-89FB281463B3}"/>
              </a:ext>
            </a:extLst>
          </p:cNvPr>
          <p:cNvPicPr>
            <a:picLocks noChangeAspect="1"/>
          </p:cNvPicPr>
          <p:nvPr/>
        </p:nvPicPr>
        <p:blipFill>
          <a:blip r:embed="rId3"/>
          <a:stretch>
            <a:fillRect/>
          </a:stretch>
        </p:blipFill>
        <p:spPr>
          <a:xfrm>
            <a:off x="143936" y="4648880"/>
            <a:ext cx="3778590" cy="1889295"/>
          </a:xfrm>
          <a:prstGeom prst="rect">
            <a:avLst/>
          </a:prstGeom>
        </p:spPr>
      </p:pic>
    </p:spTree>
    <p:extLst>
      <p:ext uri="{BB962C8B-B14F-4D97-AF65-F5344CB8AC3E}">
        <p14:creationId xmlns:p14="http://schemas.microsoft.com/office/powerpoint/2010/main" val="1554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A68DD-86EC-47BD-99E0-C7D7E514A625}"/>
              </a:ext>
            </a:extLst>
          </p:cNvPr>
          <p:cNvPicPr>
            <a:picLocks noChangeAspect="1"/>
          </p:cNvPicPr>
          <p:nvPr/>
        </p:nvPicPr>
        <p:blipFill rotWithShape="1">
          <a:blip r:embed="rId3">
            <a:alphaModFix amt="35000"/>
            <a:grayscl/>
          </a:blip>
          <a:srcRect t="1412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6DAC911-DA78-46CA-BD4B-D217842B594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PROMISING RESULTS…</a:t>
            </a:r>
          </a:p>
        </p:txBody>
      </p:sp>
    </p:spTree>
    <p:extLst>
      <p:ext uri="{BB962C8B-B14F-4D97-AF65-F5344CB8AC3E}">
        <p14:creationId xmlns:p14="http://schemas.microsoft.com/office/powerpoint/2010/main" val="39805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098" name="Picture 2" descr="100 &#10;150 &#10;100 &#10;IOO_brightfield &#10;ass' &#10;200 &#10;250 &#10;100 fake &#10;150 &#10;100 real &#10;150 &#10;100 &#10;150 &#10;200 &#10;250 ">
            <a:extLst>
              <a:ext uri="{FF2B5EF4-FFF2-40B4-BE49-F238E27FC236}">
                <a16:creationId xmlns:a16="http://schemas.microsoft.com/office/drawing/2014/main" id="{03CB84E2-4852-4036-8B76-576DAD37900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606" b="81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7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0E98B-2DB7-445F-92AB-4DDB4F19FEC8}"/>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4400"/>
              <a:t>SELECTIVE LABELING</a:t>
            </a:r>
          </a:p>
        </p:txBody>
      </p:sp>
      <p:sp>
        <p:nvSpPr>
          <p:cNvPr id="3" name="Content Placeholder 2">
            <a:extLst>
              <a:ext uri="{FF2B5EF4-FFF2-40B4-BE49-F238E27FC236}">
                <a16:creationId xmlns:a16="http://schemas.microsoft.com/office/drawing/2014/main" id="{381C57E3-8EB9-4292-BE5C-1ED88F94E525}"/>
              </a:ext>
            </a:extLst>
          </p:cNvPr>
          <p:cNvSpPr>
            <a:spLocks noGrp="1"/>
          </p:cNvSpPr>
          <p:nvPr>
            <p:ph idx="1"/>
          </p:nvPr>
        </p:nvSpPr>
        <p:spPr>
          <a:xfrm>
            <a:off x="1595269" y="5719677"/>
            <a:ext cx="9001462" cy="546365"/>
          </a:xfrm>
        </p:spPr>
        <p:txBody>
          <a:bodyPr vert="horz" lIns="91440" tIns="45720" rIns="91440" bIns="45720" rtlCol="0">
            <a:normAutofit/>
          </a:bodyPr>
          <a:lstStyle/>
          <a:p>
            <a:pPr marL="0" indent="0" algn="ctr">
              <a:buNone/>
            </a:pPr>
            <a:r>
              <a:rPr lang="en-US" sz="1900"/>
              <a:t>GAN learned to not label echinocytes or crenated RBCs amongst normal cells. </a:t>
            </a:r>
          </a:p>
        </p:txBody>
      </p:sp>
      <p:sp>
        <p:nvSpPr>
          <p:cNvPr id="80" name="Rectangle 79">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E218D2-2FCB-45EE-97F7-543F72C7320C}"/>
              </a:ext>
            </a:extLst>
          </p:cNvPr>
          <p:cNvPicPr>
            <a:picLocks noChangeAspect="1"/>
          </p:cNvPicPr>
          <p:nvPr/>
        </p:nvPicPr>
        <p:blipFill rotWithShape="1">
          <a:blip r:embed="rId3"/>
          <a:srcRect r="-375" b="28561"/>
          <a:stretch/>
        </p:blipFill>
        <p:spPr>
          <a:xfrm>
            <a:off x="1087100" y="-817475"/>
            <a:ext cx="10017800" cy="4759179"/>
          </a:xfrm>
          <a:prstGeom prst="rect">
            <a:avLst/>
          </a:prstGeom>
        </p:spPr>
      </p:pic>
    </p:spTree>
    <p:extLst>
      <p:ext uri="{BB962C8B-B14F-4D97-AF65-F5344CB8AC3E}">
        <p14:creationId xmlns:p14="http://schemas.microsoft.com/office/powerpoint/2010/main" val="3377512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85D19-6A16-4024-9497-507D942FBBE6}"/>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3700"/>
              <a:t>SOMETIMES EVEN BETTER THAN ACTUAL LABEL</a:t>
            </a:r>
          </a:p>
        </p:txBody>
      </p:sp>
      <p:sp>
        <p:nvSpPr>
          <p:cNvPr id="73" name="Rectangle 72">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28_brightfield &#10;100 &#10;150 &#10;100 &#10;150 &#10;200 &#10;250 &#10;28 fake &#10;150 &#10;100 &#10;28 real &#10;150 &#10;200 &#10;250 ">
            <a:extLst>
              <a:ext uri="{FF2B5EF4-FFF2-40B4-BE49-F238E27FC236}">
                <a16:creationId xmlns:a16="http://schemas.microsoft.com/office/drawing/2014/main" id="{5491BBB9-85F4-4167-BF64-673FC40E855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62" b="26179"/>
          <a:stretch/>
        </p:blipFill>
        <p:spPr bwMode="auto">
          <a:xfrm>
            <a:off x="1306414" y="-567793"/>
            <a:ext cx="9309936" cy="461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742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52822-FBD6-45D1-B212-0B4208402EAD}"/>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4400"/>
              <a:t>SENSITIVITY </a:t>
            </a:r>
          </a:p>
        </p:txBody>
      </p:sp>
      <p:sp>
        <p:nvSpPr>
          <p:cNvPr id="3" name="Content Placeholder 2">
            <a:extLst>
              <a:ext uri="{FF2B5EF4-FFF2-40B4-BE49-F238E27FC236}">
                <a16:creationId xmlns:a16="http://schemas.microsoft.com/office/drawing/2014/main" id="{9290BD25-F838-4949-A5A2-D869B6879547}"/>
              </a:ext>
            </a:extLst>
          </p:cNvPr>
          <p:cNvSpPr>
            <a:spLocks noGrp="1"/>
          </p:cNvSpPr>
          <p:nvPr>
            <p:ph idx="1"/>
          </p:nvPr>
        </p:nvSpPr>
        <p:spPr>
          <a:xfrm>
            <a:off x="1595269" y="5719677"/>
            <a:ext cx="9001462" cy="546365"/>
          </a:xfrm>
        </p:spPr>
        <p:txBody>
          <a:bodyPr vert="horz" lIns="91440" tIns="45720" rIns="91440" bIns="45720" rtlCol="0">
            <a:normAutofit/>
          </a:bodyPr>
          <a:lstStyle/>
          <a:p>
            <a:pPr marL="0" indent="0" algn="ctr">
              <a:buNone/>
            </a:pPr>
            <a:r>
              <a:rPr lang="en-US" sz="2100"/>
              <a:t>GAN identified cells that were unregistered by real label</a:t>
            </a:r>
          </a:p>
        </p:txBody>
      </p:sp>
      <p:sp>
        <p:nvSpPr>
          <p:cNvPr id="75" name="Rectangle 74">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140_brightfield &#10;200 &#10;250 &#10;140 fake &#10;150 &#10;140 real &#10;100 &#10;150 &#10;100 &#10;150 &#10;100 &#10;150 &#10;200 &#10;250 ">
            <a:extLst>
              <a:ext uri="{FF2B5EF4-FFF2-40B4-BE49-F238E27FC236}">
                <a16:creationId xmlns:a16="http://schemas.microsoft.com/office/drawing/2014/main" id="{F6D1B01F-B691-4AFD-9DD1-5CF699F85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 b="31574"/>
          <a:stretch/>
        </p:blipFill>
        <p:spPr bwMode="auto">
          <a:xfrm>
            <a:off x="1295399" y="-591958"/>
            <a:ext cx="9187031" cy="4212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0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0F333-719D-4156-937A-FF33276F888F}"/>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3700" dirty="0"/>
              <a:t>HOWEVER, DISPLAYS LIMITED ABILITY TO GENERALISE</a:t>
            </a:r>
          </a:p>
        </p:txBody>
      </p:sp>
      <p:sp>
        <p:nvSpPr>
          <p:cNvPr id="14" name="Rectangle 13">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blur&#10;&#10;Description automatically generated">
            <a:extLst>
              <a:ext uri="{FF2B5EF4-FFF2-40B4-BE49-F238E27FC236}">
                <a16:creationId xmlns:a16="http://schemas.microsoft.com/office/drawing/2014/main" id="{A3EEB6B9-C65E-48CD-B2F5-AB12D405BC17}"/>
              </a:ext>
            </a:extLst>
          </p:cNvPr>
          <p:cNvPicPr>
            <a:picLocks noGrp="1" noChangeAspect="1"/>
          </p:cNvPicPr>
          <p:nvPr>
            <p:ph idx="1"/>
          </p:nvPr>
        </p:nvPicPr>
        <p:blipFill>
          <a:blip r:embed="rId3"/>
          <a:stretch>
            <a:fillRect/>
          </a:stretch>
        </p:blipFill>
        <p:spPr>
          <a:xfrm>
            <a:off x="7444800" y="437750"/>
            <a:ext cx="3398398" cy="3398398"/>
          </a:xfrm>
          <a:prstGeom prst="rect">
            <a:avLst/>
          </a:prstGeom>
        </p:spPr>
      </p:pic>
      <p:cxnSp>
        <p:nvCxnSpPr>
          <p:cNvPr id="16" name="Straight Connector 15">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hand, telephone, photo, black&#10;&#10;Description automatically generated">
            <a:extLst>
              <a:ext uri="{FF2B5EF4-FFF2-40B4-BE49-F238E27FC236}">
                <a16:creationId xmlns:a16="http://schemas.microsoft.com/office/drawing/2014/main" id="{B82245D6-8108-4727-8079-B1E3E5EEFBCB}"/>
              </a:ext>
            </a:extLst>
          </p:cNvPr>
          <p:cNvPicPr>
            <a:picLocks noChangeAspect="1"/>
          </p:cNvPicPr>
          <p:nvPr/>
        </p:nvPicPr>
        <p:blipFill>
          <a:blip r:embed="rId4"/>
          <a:stretch>
            <a:fillRect/>
          </a:stretch>
        </p:blipFill>
        <p:spPr>
          <a:xfrm>
            <a:off x="1479375" y="407170"/>
            <a:ext cx="3398352" cy="3398352"/>
          </a:xfrm>
          <a:prstGeom prst="rect">
            <a:avLst/>
          </a:prstGeom>
        </p:spPr>
      </p:pic>
      <p:sp>
        <p:nvSpPr>
          <p:cNvPr id="13" name="Content Placeholder 2">
            <a:extLst>
              <a:ext uri="{FF2B5EF4-FFF2-40B4-BE49-F238E27FC236}">
                <a16:creationId xmlns:a16="http://schemas.microsoft.com/office/drawing/2014/main" id="{92B7ED9C-4461-4F05-9132-FD1EBB4011C9}"/>
              </a:ext>
            </a:extLst>
          </p:cNvPr>
          <p:cNvSpPr txBox="1">
            <a:spLocks/>
          </p:cNvSpPr>
          <p:nvPr/>
        </p:nvSpPr>
        <p:spPr>
          <a:xfrm>
            <a:off x="1595269" y="5719677"/>
            <a:ext cx="9001462" cy="5463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Font typeface="Arial" panose="020B0604020202020204" pitchFamily="34" charset="0"/>
              <a:buNone/>
            </a:pPr>
            <a:r>
              <a:rPr lang="en-US" sz="2100" dirty="0"/>
              <a:t>MISCLASSIFIES TROPHOZOITE AS UNINFECTED</a:t>
            </a:r>
          </a:p>
        </p:txBody>
      </p:sp>
    </p:spTree>
    <p:extLst>
      <p:ext uri="{BB962C8B-B14F-4D97-AF65-F5344CB8AC3E}">
        <p14:creationId xmlns:p14="http://schemas.microsoft.com/office/powerpoint/2010/main" val="217140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2EDC4A-BAB7-443B-AA88-BF0A559DA4F7}"/>
              </a:ext>
            </a:extLst>
          </p:cNvPr>
          <p:cNvPicPr>
            <a:picLocks noChangeAspect="1"/>
          </p:cNvPicPr>
          <p:nvPr/>
        </p:nvPicPr>
        <p:blipFill rotWithShape="1">
          <a:blip r:embed="rId3">
            <a:alphaModFix amt="35000"/>
            <a:grayscl/>
          </a:blip>
          <a:srcRect t="4514" b="11216"/>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A34EAF8-DE06-4652-8BCA-F65BE87E597D}"/>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THE INSPIRATION</a:t>
            </a:r>
          </a:p>
        </p:txBody>
      </p:sp>
    </p:spTree>
    <p:extLst>
      <p:ext uri="{BB962C8B-B14F-4D97-AF65-F5344CB8AC3E}">
        <p14:creationId xmlns:p14="http://schemas.microsoft.com/office/powerpoint/2010/main" val="4139755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A777B-81BC-4C9B-BAC5-554BD485A8A3}"/>
              </a:ext>
            </a:extLst>
          </p:cNvPr>
          <p:cNvSpPr>
            <a:spLocks noGrp="1"/>
          </p:cNvSpPr>
          <p:nvPr>
            <p:ph type="title"/>
          </p:nvPr>
        </p:nvSpPr>
        <p:spPr>
          <a:xfrm>
            <a:off x="696686" y="1122001"/>
            <a:ext cx="3040685" cy="4613999"/>
          </a:xfrm>
        </p:spPr>
        <p:txBody>
          <a:bodyPr anchor="ctr">
            <a:normAutofit/>
          </a:bodyPr>
          <a:lstStyle/>
          <a:p>
            <a:pPr algn="l"/>
            <a:r>
              <a:rPr lang="en-US" sz="2400" dirty="0">
                <a:solidFill>
                  <a:srgbClr val="FFFFFF"/>
                </a:solidFill>
              </a:rPr>
              <a:t>3</a:t>
            </a:r>
            <a:r>
              <a:rPr lang="en-US" sz="3200" dirty="0">
                <a:solidFill>
                  <a:srgbClr val="FFFFFF"/>
                </a:solidFill>
              </a:rPr>
              <a:t>. SIMULATING MULTIPLE CHANNELS</a:t>
            </a:r>
            <a:endParaRPr lang="en-AU" sz="2400" dirty="0">
              <a:solidFill>
                <a:srgbClr val="FFFFFF"/>
              </a:solidFill>
            </a:endParaRPr>
          </a:p>
        </p:txBody>
      </p:sp>
      <p:sp useBgFill="1">
        <p:nvSpPr>
          <p:cNvPr id="15"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D0485F-D2DF-4452-91E3-4508DEAB8E69}"/>
              </a:ext>
            </a:extLst>
          </p:cNvPr>
          <p:cNvSpPr>
            <a:spLocks noGrp="1"/>
          </p:cNvSpPr>
          <p:nvPr>
            <p:ph idx="1"/>
          </p:nvPr>
        </p:nvSpPr>
        <p:spPr>
          <a:xfrm>
            <a:off x="4711641" y="-1024299"/>
            <a:ext cx="6566564" cy="4761274"/>
          </a:xfrm>
        </p:spPr>
        <p:txBody>
          <a:bodyPr anchor="ctr">
            <a:normAutofit/>
          </a:bodyPr>
          <a:lstStyle/>
          <a:p>
            <a:r>
              <a:rPr lang="en-US" sz="1600" dirty="0"/>
              <a:t>concept: GIVEN </a:t>
            </a:r>
            <a:r>
              <a:rPr lang="en-US" dirty="0"/>
              <a:t>MALARIA-INFECTED RBC CULTURE</a:t>
            </a:r>
            <a:r>
              <a:rPr lang="en-US" sz="1600" dirty="0"/>
              <a:t>,  SIMULATE </a:t>
            </a:r>
            <a:r>
              <a:rPr lang="en-US" dirty="0">
                <a:solidFill>
                  <a:srgbClr val="00B050"/>
                </a:solidFill>
              </a:rPr>
              <a:t>PARASITE </a:t>
            </a:r>
            <a:r>
              <a:rPr lang="en-US" sz="1600" dirty="0"/>
              <a:t>+ </a:t>
            </a:r>
            <a:r>
              <a:rPr lang="en-US" dirty="0">
                <a:solidFill>
                  <a:srgbClr val="FF0000"/>
                </a:solidFill>
              </a:rPr>
              <a:t>UNINFECTED CELL </a:t>
            </a:r>
            <a:r>
              <a:rPr lang="en-US" dirty="0"/>
              <a:t>LABEL </a:t>
            </a:r>
            <a:endParaRPr lang="en-AU" sz="1600" dirty="0"/>
          </a:p>
        </p:txBody>
      </p:sp>
      <p:pic>
        <p:nvPicPr>
          <p:cNvPr id="5" name="Picture 4" descr="A picture containing light, photo, different, white&#10;&#10;Description automatically generated">
            <a:extLst>
              <a:ext uri="{FF2B5EF4-FFF2-40B4-BE49-F238E27FC236}">
                <a16:creationId xmlns:a16="http://schemas.microsoft.com/office/drawing/2014/main" id="{7DC20DAD-1D34-4A82-8C64-784640EA10FE}"/>
              </a:ext>
            </a:extLst>
          </p:cNvPr>
          <p:cNvPicPr>
            <a:picLocks noChangeAspect="1"/>
          </p:cNvPicPr>
          <p:nvPr/>
        </p:nvPicPr>
        <p:blipFill>
          <a:blip r:embed="rId2"/>
          <a:stretch>
            <a:fillRect/>
          </a:stretch>
        </p:blipFill>
        <p:spPr>
          <a:xfrm>
            <a:off x="5349790" y="2958724"/>
            <a:ext cx="5554550" cy="2777276"/>
          </a:xfrm>
          <a:prstGeom prst="rect">
            <a:avLst/>
          </a:prstGeom>
        </p:spPr>
      </p:pic>
    </p:spTree>
    <p:extLst>
      <p:ext uri="{BB962C8B-B14F-4D97-AF65-F5344CB8AC3E}">
        <p14:creationId xmlns:p14="http://schemas.microsoft.com/office/powerpoint/2010/main" val="342118842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D81A9E8-F6D9-41A7-AFB1-48FA587A7D51}"/>
              </a:ext>
            </a:extLst>
          </p:cNvPr>
          <p:cNvPicPr>
            <a:picLocks noGrp="1" noChangeAspect="1"/>
          </p:cNvPicPr>
          <p:nvPr>
            <p:ph idx="1"/>
          </p:nvPr>
        </p:nvPicPr>
        <p:blipFill rotWithShape="1">
          <a:blip r:embed="rId3"/>
          <a:srcRect t="8162" b="7568"/>
          <a:stretch/>
        </p:blipFill>
        <p:spPr>
          <a:xfrm>
            <a:off x="20" y="10"/>
            <a:ext cx="12191980" cy="6857990"/>
          </a:xfrm>
          <a:prstGeom prst="rect">
            <a:avLst/>
          </a:prstGeom>
        </p:spPr>
      </p:pic>
    </p:spTree>
    <p:extLst>
      <p:ext uri="{BB962C8B-B14F-4D97-AF65-F5344CB8AC3E}">
        <p14:creationId xmlns:p14="http://schemas.microsoft.com/office/powerpoint/2010/main" val="100439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28183-0814-467A-81AE-CB28D10FD565}"/>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4100"/>
              <a:t>OUTPERFORMS ACTUAL LABELLING</a:t>
            </a:r>
          </a:p>
        </p:txBody>
      </p:sp>
      <p:sp>
        <p:nvSpPr>
          <p:cNvPr id="3" name="Content Placeholder 2">
            <a:extLst>
              <a:ext uri="{FF2B5EF4-FFF2-40B4-BE49-F238E27FC236}">
                <a16:creationId xmlns:a16="http://schemas.microsoft.com/office/drawing/2014/main" id="{96185530-B2F9-4DD8-A592-81F2E0E00B05}"/>
              </a:ext>
            </a:extLst>
          </p:cNvPr>
          <p:cNvSpPr>
            <a:spLocks noGrp="1"/>
          </p:cNvSpPr>
          <p:nvPr>
            <p:ph idx="1"/>
          </p:nvPr>
        </p:nvSpPr>
        <p:spPr>
          <a:xfrm>
            <a:off x="1595269" y="5719677"/>
            <a:ext cx="9001462" cy="546365"/>
          </a:xfrm>
        </p:spPr>
        <p:txBody>
          <a:bodyPr vert="horz" lIns="91440" tIns="45720" rIns="91440" bIns="45720" rtlCol="0">
            <a:normAutofit/>
          </a:bodyPr>
          <a:lstStyle/>
          <a:p>
            <a:pPr marL="0" indent="0" algn="ctr">
              <a:buNone/>
            </a:pPr>
            <a:r>
              <a:rPr lang="en-US" sz="1900"/>
              <a:t>SPECTRAL OVERLAP ELIMINATED WITH CLEARLY DEMARCATED SPECTRA</a:t>
            </a:r>
          </a:p>
        </p:txBody>
      </p:sp>
      <p:sp>
        <p:nvSpPr>
          <p:cNvPr id="12" name="Rectangle 11">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3F0390-FA74-4D45-8DC7-C0BA22F8CD51}"/>
              </a:ext>
            </a:extLst>
          </p:cNvPr>
          <p:cNvPicPr>
            <a:picLocks noChangeAspect="1"/>
          </p:cNvPicPr>
          <p:nvPr/>
        </p:nvPicPr>
        <p:blipFill rotWithShape="1">
          <a:blip r:embed="rId3"/>
          <a:srcRect t="-1855" r="-1137" b="30546"/>
          <a:stretch/>
        </p:blipFill>
        <p:spPr>
          <a:xfrm>
            <a:off x="618108" y="-1112896"/>
            <a:ext cx="10955780" cy="5156200"/>
          </a:xfrm>
          <a:prstGeom prst="rect">
            <a:avLst/>
          </a:prstGeom>
        </p:spPr>
      </p:pic>
    </p:spTree>
    <p:extLst>
      <p:ext uri="{BB962C8B-B14F-4D97-AF65-F5344CB8AC3E}">
        <p14:creationId xmlns:p14="http://schemas.microsoft.com/office/powerpoint/2010/main" val="198655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16E6C-226D-4D59-9B95-787EA52E729B}"/>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4400"/>
              <a:t>NOTABLY IMPRECISE, HOWEVER</a:t>
            </a:r>
          </a:p>
        </p:txBody>
      </p:sp>
      <p:sp>
        <p:nvSpPr>
          <p:cNvPr id="3" name="Content Placeholder 2">
            <a:extLst>
              <a:ext uri="{FF2B5EF4-FFF2-40B4-BE49-F238E27FC236}">
                <a16:creationId xmlns:a16="http://schemas.microsoft.com/office/drawing/2014/main" id="{DBBC54E2-3BC3-4F42-8CD9-D1A9287273BD}"/>
              </a:ext>
            </a:extLst>
          </p:cNvPr>
          <p:cNvSpPr>
            <a:spLocks noGrp="1"/>
          </p:cNvSpPr>
          <p:nvPr>
            <p:ph idx="1"/>
          </p:nvPr>
        </p:nvSpPr>
        <p:spPr>
          <a:xfrm>
            <a:off x="1595269" y="5719677"/>
            <a:ext cx="9001462" cy="546365"/>
          </a:xfrm>
        </p:spPr>
        <p:txBody>
          <a:bodyPr vert="horz" lIns="91440" tIns="45720" rIns="91440" bIns="45720" rtlCol="0">
            <a:normAutofit/>
          </a:bodyPr>
          <a:lstStyle/>
          <a:p>
            <a:pPr marL="0" indent="0" algn="ctr">
              <a:lnSpc>
                <a:spcPct val="110000"/>
              </a:lnSpc>
              <a:buNone/>
            </a:pPr>
            <a:r>
              <a:rPr lang="en-US" sz="1600" dirty="0"/>
              <a:t>While the general distribution of the parasite is captured, locations are notably imprecise</a:t>
            </a:r>
          </a:p>
        </p:txBody>
      </p:sp>
      <p:sp>
        <p:nvSpPr>
          <p:cNvPr id="12" name="Rectangle 11">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BD76E60-3DDE-4ED6-801F-5386E9E9540D}"/>
              </a:ext>
            </a:extLst>
          </p:cNvPr>
          <p:cNvPicPr>
            <a:picLocks noChangeAspect="1"/>
          </p:cNvPicPr>
          <p:nvPr/>
        </p:nvPicPr>
        <p:blipFill rotWithShape="1">
          <a:blip r:embed="rId3"/>
          <a:srcRect l="-1" r="-139" b="29438"/>
          <a:stretch/>
        </p:blipFill>
        <p:spPr>
          <a:xfrm>
            <a:off x="730209" y="-803807"/>
            <a:ext cx="10665579" cy="5016500"/>
          </a:xfrm>
          <a:prstGeom prst="rect">
            <a:avLst/>
          </a:prstGeom>
        </p:spPr>
      </p:pic>
    </p:spTree>
    <p:extLst>
      <p:ext uri="{BB962C8B-B14F-4D97-AF65-F5344CB8AC3E}">
        <p14:creationId xmlns:p14="http://schemas.microsoft.com/office/powerpoint/2010/main" val="224856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42ACC5-69B1-4C29-8CCD-A4068061E37B}"/>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3700" dirty="0"/>
              <a:t>MINIMAL PERFORMANCE ENHANCEMENT OVER INCREASING EPOCHS</a:t>
            </a:r>
          </a:p>
        </p:txBody>
      </p:sp>
      <p:sp>
        <p:nvSpPr>
          <p:cNvPr id="14" name="Rectangle 13">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computer&#10;&#10;Description automatically generated">
            <a:extLst>
              <a:ext uri="{FF2B5EF4-FFF2-40B4-BE49-F238E27FC236}">
                <a16:creationId xmlns:a16="http://schemas.microsoft.com/office/drawing/2014/main" id="{4E45A5FC-9D90-47C1-B62F-316DC3BEF9D6}"/>
              </a:ext>
            </a:extLst>
          </p:cNvPr>
          <p:cNvPicPr>
            <a:picLocks noChangeAspect="1"/>
          </p:cNvPicPr>
          <p:nvPr/>
        </p:nvPicPr>
        <p:blipFill>
          <a:blip r:embed="rId3"/>
          <a:stretch>
            <a:fillRect/>
          </a:stretch>
        </p:blipFill>
        <p:spPr>
          <a:xfrm>
            <a:off x="3550381" y="497632"/>
            <a:ext cx="5091232" cy="3398398"/>
          </a:xfrm>
          <a:prstGeom prst="rect">
            <a:avLst/>
          </a:prstGeom>
        </p:spPr>
      </p:pic>
    </p:spTree>
    <p:extLst>
      <p:ext uri="{BB962C8B-B14F-4D97-AF65-F5344CB8AC3E}">
        <p14:creationId xmlns:p14="http://schemas.microsoft.com/office/powerpoint/2010/main" val="223473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Content Placeholder 4" descr="A close up of a computer&#10;&#10;Description automatically generated">
            <a:extLst>
              <a:ext uri="{FF2B5EF4-FFF2-40B4-BE49-F238E27FC236}">
                <a16:creationId xmlns:a16="http://schemas.microsoft.com/office/drawing/2014/main" id="{76B05ED5-8704-4A49-A69E-3AEC928BBB3D}"/>
              </a:ext>
            </a:extLst>
          </p:cNvPr>
          <p:cNvPicPr>
            <a:picLocks noGrp="1" noChangeAspect="1"/>
          </p:cNvPicPr>
          <p:nvPr>
            <p:ph idx="1"/>
          </p:nvPr>
        </p:nvPicPr>
        <p:blipFill rotWithShape="1">
          <a:blip r:embed="rId3"/>
          <a:srcRect t="7415" b="8316"/>
          <a:stretch/>
        </p:blipFill>
        <p:spPr>
          <a:xfrm>
            <a:off x="20" y="10"/>
            <a:ext cx="12191980" cy="6857990"/>
          </a:xfrm>
          <a:prstGeom prst="rect">
            <a:avLst/>
          </a:prstGeom>
        </p:spPr>
      </p:pic>
    </p:spTree>
    <p:extLst>
      <p:ext uri="{BB962C8B-B14F-4D97-AF65-F5344CB8AC3E}">
        <p14:creationId xmlns:p14="http://schemas.microsoft.com/office/powerpoint/2010/main" val="3994115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E41C2-F484-4005-9B70-6B8C4AAE22BE}"/>
              </a:ext>
            </a:extLst>
          </p:cNvPr>
          <p:cNvSpPr>
            <a:spLocks noGrp="1"/>
          </p:cNvSpPr>
          <p:nvPr>
            <p:ph type="title"/>
          </p:nvPr>
        </p:nvSpPr>
        <p:spPr>
          <a:xfrm>
            <a:off x="913796" y="927100"/>
            <a:ext cx="3418766" cy="4616450"/>
          </a:xfrm>
        </p:spPr>
        <p:txBody>
          <a:bodyPr>
            <a:normAutofit/>
          </a:bodyPr>
          <a:lstStyle/>
          <a:p>
            <a:r>
              <a:rPr lang="en-US"/>
              <a:t>4. TRANSFER LEARNING AND UPSCALING</a:t>
            </a:r>
            <a:endParaRPr lang="en-AU" dirty="0"/>
          </a:p>
        </p:txBody>
      </p:sp>
      <p:cxnSp>
        <p:nvCxnSpPr>
          <p:cNvPr id="12"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BDE509-5315-4591-AD2A-E33F8E06D61D}"/>
              </a:ext>
            </a:extLst>
          </p:cNvPr>
          <p:cNvSpPr>
            <a:spLocks noGrp="1"/>
          </p:cNvSpPr>
          <p:nvPr>
            <p:ph idx="1"/>
          </p:nvPr>
        </p:nvSpPr>
        <p:spPr>
          <a:xfrm>
            <a:off x="4976029" y="971549"/>
            <a:ext cx="6291528" cy="4616450"/>
          </a:xfrm>
        </p:spPr>
        <p:txBody>
          <a:bodyPr anchor="ctr">
            <a:normAutofit/>
          </a:bodyPr>
          <a:lstStyle/>
          <a:p>
            <a:r>
              <a:rPr lang="en-US" dirty="0"/>
              <a:t>HOW WELL DOES THIS </a:t>
            </a:r>
            <a:r>
              <a:rPr lang="en-US" sz="3200" dirty="0"/>
              <a:t>GENERALISE?</a:t>
            </a:r>
            <a:endParaRPr lang="en-US" dirty="0"/>
          </a:p>
          <a:p>
            <a:endParaRPr lang="en-US" dirty="0"/>
          </a:p>
          <a:p>
            <a:endParaRPr lang="en-AU" dirty="0"/>
          </a:p>
        </p:txBody>
      </p:sp>
    </p:spTree>
    <p:extLst>
      <p:ext uri="{BB962C8B-B14F-4D97-AF65-F5344CB8AC3E}">
        <p14:creationId xmlns:p14="http://schemas.microsoft.com/office/powerpoint/2010/main" val="2611910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5A53B-F60A-48A1-991C-9788EB25191F}"/>
              </a:ext>
            </a:extLst>
          </p:cNvPr>
          <p:cNvSpPr>
            <a:spLocks noGrp="1"/>
          </p:cNvSpPr>
          <p:nvPr>
            <p:ph type="title"/>
          </p:nvPr>
        </p:nvSpPr>
        <p:spPr>
          <a:xfrm>
            <a:off x="796212" y="4551037"/>
            <a:ext cx="10599576" cy="1168638"/>
          </a:xfrm>
        </p:spPr>
        <p:txBody>
          <a:bodyPr vert="horz" lIns="91440" tIns="45720" rIns="91440" bIns="45720" rtlCol="0" anchor="b">
            <a:normAutofit/>
          </a:bodyPr>
          <a:lstStyle/>
          <a:p>
            <a:r>
              <a:rPr lang="en-US" sz="4400" dirty="0"/>
              <a:t>UNSEEN DATA PERFORMANCE</a:t>
            </a:r>
          </a:p>
        </p:txBody>
      </p:sp>
      <p:sp>
        <p:nvSpPr>
          <p:cNvPr id="19" name="Rectangle 18">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light, sitting, traffic, red&#10;&#10;Description automatically generated">
            <a:extLst>
              <a:ext uri="{FF2B5EF4-FFF2-40B4-BE49-F238E27FC236}">
                <a16:creationId xmlns:a16="http://schemas.microsoft.com/office/drawing/2014/main" id="{20BA44A3-E28C-4D13-9600-E1AF87EDB148}"/>
              </a:ext>
            </a:extLst>
          </p:cNvPr>
          <p:cNvPicPr>
            <a:picLocks noChangeAspect="1"/>
          </p:cNvPicPr>
          <p:nvPr/>
        </p:nvPicPr>
        <p:blipFill>
          <a:blip r:embed="rId3"/>
          <a:stretch>
            <a:fillRect/>
          </a:stretch>
        </p:blipFill>
        <p:spPr>
          <a:xfrm>
            <a:off x="7094402" y="407147"/>
            <a:ext cx="3398398" cy="3398398"/>
          </a:xfrm>
          <a:prstGeom prst="rect">
            <a:avLst/>
          </a:prstGeom>
        </p:spPr>
      </p:pic>
      <p:cxnSp>
        <p:nvCxnSpPr>
          <p:cNvPr id="21" name="Straight Connector 20">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telephone, black&#10;&#10;Description automatically generated">
            <a:extLst>
              <a:ext uri="{FF2B5EF4-FFF2-40B4-BE49-F238E27FC236}">
                <a16:creationId xmlns:a16="http://schemas.microsoft.com/office/drawing/2014/main" id="{2E0B0AE5-21D0-4A77-BC60-131E9F596717}"/>
              </a:ext>
            </a:extLst>
          </p:cNvPr>
          <p:cNvPicPr>
            <a:picLocks noGrp="1" noChangeAspect="1"/>
          </p:cNvPicPr>
          <p:nvPr>
            <p:ph idx="1"/>
          </p:nvPr>
        </p:nvPicPr>
        <p:blipFill>
          <a:blip r:embed="rId4"/>
          <a:stretch>
            <a:fillRect/>
          </a:stretch>
        </p:blipFill>
        <p:spPr>
          <a:xfrm>
            <a:off x="1699247" y="407147"/>
            <a:ext cx="3398352" cy="3398352"/>
          </a:xfrm>
          <a:prstGeom prst="rect">
            <a:avLst/>
          </a:prstGeom>
        </p:spPr>
      </p:pic>
      <p:sp>
        <p:nvSpPr>
          <p:cNvPr id="20" name="Content Placeholder 2">
            <a:extLst>
              <a:ext uri="{FF2B5EF4-FFF2-40B4-BE49-F238E27FC236}">
                <a16:creationId xmlns:a16="http://schemas.microsoft.com/office/drawing/2014/main" id="{4FD5018F-8259-4D5B-A263-A04429D9F69D}"/>
              </a:ext>
            </a:extLst>
          </p:cNvPr>
          <p:cNvSpPr txBox="1">
            <a:spLocks/>
          </p:cNvSpPr>
          <p:nvPr/>
        </p:nvSpPr>
        <p:spPr>
          <a:xfrm>
            <a:off x="1595269" y="5719677"/>
            <a:ext cx="9001462" cy="5463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Font typeface="Arial" panose="020B0604020202020204" pitchFamily="34" charset="0"/>
              <a:buNone/>
            </a:pPr>
            <a:r>
              <a:rPr lang="en-US" sz="2100" dirty="0"/>
              <a:t>ADEQUATE BACKGROUND FIILTERING and SELECTIVE LABELING</a:t>
            </a:r>
          </a:p>
        </p:txBody>
      </p:sp>
    </p:spTree>
    <p:extLst>
      <p:ext uri="{BB962C8B-B14F-4D97-AF65-F5344CB8AC3E}">
        <p14:creationId xmlns:p14="http://schemas.microsoft.com/office/powerpoint/2010/main" val="710665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1" name="Picture 20" descr="A close up of a logo&#10;&#10;Description automatically generated">
            <a:extLst>
              <a:ext uri="{FF2B5EF4-FFF2-40B4-BE49-F238E27FC236}">
                <a16:creationId xmlns:a16="http://schemas.microsoft.com/office/drawing/2014/main" id="{77F49599-D36A-403A-83BA-9DBD0D4B9D92}"/>
              </a:ext>
            </a:extLst>
          </p:cNvPr>
          <p:cNvPicPr>
            <a:picLocks noChangeAspect="1"/>
          </p:cNvPicPr>
          <p:nvPr/>
        </p:nvPicPr>
        <p:blipFill rotWithShape="1">
          <a:blip r:embed="rId3"/>
          <a:srcRect t="3839" b="11916"/>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7D4F85-D4C0-4EED-B925-A46DB4A35719}"/>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SPATIAL CONTINUITY:</a:t>
            </a:r>
          </a:p>
        </p:txBody>
      </p:sp>
      <p:sp>
        <p:nvSpPr>
          <p:cNvPr id="11" name="Content Placeholder 10">
            <a:extLst>
              <a:ext uri="{FF2B5EF4-FFF2-40B4-BE49-F238E27FC236}">
                <a16:creationId xmlns:a16="http://schemas.microsoft.com/office/drawing/2014/main" id="{6437C6A3-28A9-409E-86AA-BEC225F9148D}"/>
              </a:ext>
            </a:extLst>
          </p:cNvPr>
          <p:cNvSpPr>
            <a:spLocks noGrp="1"/>
          </p:cNvSpPr>
          <p:nvPr>
            <p:ph idx="1"/>
          </p:nvPr>
        </p:nvSpPr>
        <p:spPr>
          <a:xfrm>
            <a:off x="1595269" y="3602038"/>
            <a:ext cx="9001462" cy="1655762"/>
          </a:xfrm>
        </p:spPr>
        <p:txBody>
          <a:bodyPr vert="horz" lIns="91440" tIns="45720" rIns="91440" bIns="45720" rtlCol="0">
            <a:normAutofit/>
          </a:bodyPr>
          <a:lstStyle/>
          <a:p>
            <a:pPr marL="0" indent="0" algn="ctr">
              <a:buNone/>
            </a:pPr>
            <a:r>
              <a:rPr lang="en-US" sz="2400" dirty="0"/>
              <a:t>HOW WELL DOES IT STITCH TO FORM A CONTINUOUS, LARGER IMAGE?</a:t>
            </a:r>
          </a:p>
        </p:txBody>
      </p:sp>
    </p:spTree>
    <p:extLst>
      <p:ext uri="{BB962C8B-B14F-4D97-AF65-F5344CB8AC3E}">
        <p14:creationId xmlns:p14="http://schemas.microsoft.com/office/powerpoint/2010/main" val="1534525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9E787A-A567-464A-BB9E-E9B95AA4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A476B5-55AD-43A1-B1FB-5AC76B54F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picture containing nature, rain, sitting, large&#10;&#10;Description automatically generated">
            <a:extLst>
              <a:ext uri="{FF2B5EF4-FFF2-40B4-BE49-F238E27FC236}">
                <a16:creationId xmlns:a16="http://schemas.microsoft.com/office/drawing/2014/main" id="{8256FF05-B4AA-4491-99B5-99AE03B60F00}"/>
              </a:ext>
            </a:extLst>
          </p:cNvPr>
          <p:cNvPicPr>
            <a:picLocks noGrp="1" noChangeAspect="1"/>
          </p:cNvPicPr>
          <p:nvPr>
            <p:ph idx="1"/>
          </p:nvPr>
        </p:nvPicPr>
        <p:blipFill>
          <a:blip r:embed="rId3"/>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48015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A4ACDA2-2D5F-4571-9BA5-F538A7A49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52103-6D6C-436C-92B5-486C66B8AC53}"/>
              </a:ext>
            </a:extLst>
          </p:cNvPr>
          <p:cNvSpPr>
            <a:spLocks noGrp="1"/>
          </p:cNvSpPr>
          <p:nvPr>
            <p:ph type="title"/>
          </p:nvPr>
        </p:nvSpPr>
        <p:spPr>
          <a:xfrm>
            <a:off x="796212" y="4551037"/>
            <a:ext cx="10599576" cy="1168638"/>
          </a:xfrm>
        </p:spPr>
        <p:txBody>
          <a:bodyPr vert="horz" lIns="91440" tIns="45720" rIns="91440" bIns="45720" rtlCol="0" anchor="b">
            <a:normAutofit fontScale="90000"/>
          </a:bodyPr>
          <a:lstStyle/>
          <a:p>
            <a:r>
              <a:rPr lang="en-US" sz="3100" dirty="0"/>
              <a:t>FLUORESCENT LABELING REVEALS FUNCTIONAL AND STRUCTURAL INFORMATION THAT IS TYPICALLY INVISIBLE</a:t>
            </a:r>
          </a:p>
        </p:txBody>
      </p:sp>
      <p:pic>
        <p:nvPicPr>
          <p:cNvPr id="5" name="Picture 4" descr="A picture containing light, traffic, sitting, star&#10;&#10;Description automatically generated">
            <a:extLst>
              <a:ext uri="{FF2B5EF4-FFF2-40B4-BE49-F238E27FC236}">
                <a16:creationId xmlns:a16="http://schemas.microsoft.com/office/drawing/2014/main" id="{A2294AB8-477A-4804-B9B8-CFE029F42075}"/>
              </a:ext>
            </a:extLst>
          </p:cNvPr>
          <p:cNvPicPr>
            <a:picLocks noChangeAspect="1"/>
          </p:cNvPicPr>
          <p:nvPr/>
        </p:nvPicPr>
        <p:blipFill rotWithShape="1">
          <a:blip r:embed="rId3"/>
          <a:srcRect l="9848" r="17703"/>
          <a:stretch/>
        </p:blipFill>
        <p:spPr>
          <a:xfrm>
            <a:off x="-4740" y="10"/>
            <a:ext cx="6100738" cy="4189362"/>
          </a:xfrm>
          <a:prstGeom prst="rect">
            <a:avLst/>
          </a:prstGeom>
        </p:spPr>
      </p:pic>
      <p:pic>
        <p:nvPicPr>
          <p:cNvPr id="7" name="Picture 6" descr="A close up of a light&#10;&#10;Description automatically generated">
            <a:extLst>
              <a:ext uri="{FF2B5EF4-FFF2-40B4-BE49-F238E27FC236}">
                <a16:creationId xmlns:a16="http://schemas.microsoft.com/office/drawing/2014/main" id="{1954C116-0B8C-4EF1-956A-C4B8E78A8E12}"/>
              </a:ext>
            </a:extLst>
          </p:cNvPr>
          <p:cNvPicPr>
            <a:picLocks noChangeAspect="1"/>
          </p:cNvPicPr>
          <p:nvPr/>
        </p:nvPicPr>
        <p:blipFill rotWithShape="1">
          <a:blip r:embed="rId4"/>
          <a:srcRect b="10166"/>
          <a:stretch/>
        </p:blipFill>
        <p:spPr>
          <a:xfrm>
            <a:off x="4927216" y="0"/>
            <a:ext cx="6096002" cy="4189367"/>
          </a:xfrm>
          <a:prstGeom prst="rect">
            <a:avLst/>
          </a:prstGeom>
        </p:spPr>
      </p:pic>
      <p:cxnSp>
        <p:nvCxnSpPr>
          <p:cNvPr id="26" name="Straight Connector 25">
            <a:extLst>
              <a:ext uri="{FF2B5EF4-FFF2-40B4-BE49-F238E27FC236}">
                <a16:creationId xmlns:a16="http://schemas.microsoft.com/office/drawing/2014/main" id="{F946802B-BA15-4B51-BEC8-84E4B10CFC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4" y="4189377"/>
            <a:ext cx="12188952" cy="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10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5732982-5453-4D86-A15A-EA5627472A7F}"/>
              </a:ext>
            </a:extLst>
          </p:cNvPr>
          <p:cNvPicPr>
            <a:picLocks noChangeAspect="1"/>
          </p:cNvPicPr>
          <p:nvPr/>
        </p:nvPicPr>
        <p:blipFill rotWithShape="1">
          <a:blip r:embed="rId3">
            <a:alphaModFix amt="35000"/>
            <a:grayscl/>
          </a:blip>
          <a:srcRect t="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66E6079-6369-4E46-89E3-958B657D449C}"/>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TEMPORAL CONTINUITY</a:t>
            </a:r>
          </a:p>
        </p:txBody>
      </p:sp>
      <p:sp>
        <p:nvSpPr>
          <p:cNvPr id="3" name="Content Placeholder 2">
            <a:extLst>
              <a:ext uri="{FF2B5EF4-FFF2-40B4-BE49-F238E27FC236}">
                <a16:creationId xmlns:a16="http://schemas.microsoft.com/office/drawing/2014/main" id="{73E3404C-F2B3-42B4-913B-4519404002BC}"/>
              </a:ext>
            </a:extLst>
          </p:cNvPr>
          <p:cNvSpPr>
            <a:spLocks noGrp="1"/>
          </p:cNvSpPr>
          <p:nvPr>
            <p:ph idx="1"/>
          </p:nvPr>
        </p:nvSpPr>
        <p:spPr>
          <a:xfrm>
            <a:off x="1595269" y="3602038"/>
            <a:ext cx="9001462" cy="1655762"/>
          </a:xfrm>
        </p:spPr>
        <p:txBody>
          <a:bodyPr vert="horz" lIns="91440" tIns="45720" rIns="91440" bIns="45720" rtlCol="0">
            <a:normAutofit/>
          </a:bodyPr>
          <a:lstStyle/>
          <a:p>
            <a:pPr marL="0" indent="0" algn="ctr">
              <a:buNone/>
            </a:pPr>
            <a:r>
              <a:rPr lang="en-US" sz="2400" dirty="0"/>
              <a:t>HOW WELL DOES IT PERFORM ON A FRAME BY FRAME BASIS?</a:t>
            </a:r>
          </a:p>
        </p:txBody>
      </p:sp>
    </p:spTree>
    <p:extLst>
      <p:ext uri="{BB962C8B-B14F-4D97-AF65-F5344CB8AC3E}">
        <p14:creationId xmlns:p14="http://schemas.microsoft.com/office/powerpoint/2010/main" val="3089923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9E787A-A567-464A-BB9E-E9B95AA4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A476B5-55AD-43A1-B1FB-5AC76B54F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2294B2-E0DF-4CE2-9B17-FD883A6C4B7C}"/>
              </a:ext>
            </a:extLst>
          </p:cNvPr>
          <p:cNvSpPr>
            <a:spLocks noGrp="1"/>
          </p:cNvSpPr>
          <p:nvPr>
            <p:ph idx="1"/>
          </p:nvPr>
        </p:nvSpPr>
        <p:spPr/>
        <p:txBody>
          <a:bodyPr/>
          <a:lstStyle/>
          <a:p>
            <a:pPr marL="0" indent="0">
              <a:buNone/>
            </a:pPr>
            <a:endParaRPr lang="en-AU" dirty="0">
              <a:solidFill>
                <a:schemeClr val="bg1"/>
              </a:solidFill>
            </a:endParaRPr>
          </a:p>
          <a:p>
            <a:r>
              <a:rPr lang="en-AU" dirty="0">
                <a:solidFill>
                  <a:schemeClr val="bg1"/>
                </a:solidFill>
                <a:hlinkClick r:id="rId3"/>
              </a:rPr>
              <a:t>https://drive.google.com/file/d/1PcouY9F_A4CfPPlXlsGGcc9LrXuiO9xO/view?usp=sharing</a:t>
            </a:r>
            <a:endParaRPr lang="en-AU" dirty="0">
              <a:solidFill>
                <a:schemeClr val="bg1"/>
              </a:solidFill>
            </a:endParaRPr>
          </a:p>
          <a:p>
            <a:endParaRPr lang="en-AU" dirty="0">
              <a:solidFill>
                <a:schemeClr val="bg1"/>
              </a:solidFill>
            </a:endParaRPr>
          </a:p>
        </p:txBody>
      </p:sp>
    </p:spTree>
    <p:extLst>
      <p:ext uri="{BB962C8B-B14F-4D97-AF65-F5344CB8AC3E}">
        <p14:creationId xmlns:p14="http://schemas.microsoft.com/office/powerpoint/2010/main" val="222347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B42A-E0EF-4D7A-9446-8BA1AB3BB464}"/>
              </a:ext>
            </a:extLst>
          </p:cNvPr>
          <p:cNvSpPr>
            <a:spLocks noGrp="1"/>
          </p:cNvSpPr>
          <p:nvPr>
            <p:ph type="title"/>
          </p:nvPr>
        </p:nvSpPr>
        <p:spPr/>
        <p:txBody>
          <a:bodyPr/>
          <a:lstStyle/>
          <a:p>
            <a:r>
              <a:rPr lang="en-US" dirty="0"/>
              <a:t>POTENTIAL</a:t>
            </a:r>
            <a:endParaRPr lang="en-AU" dirty="0"/>
          </a:p>
        </p:txBody>
      </p:sp>
      <p:sp>
        <p:nvSpPr>
          <p:cNvPr id="3" name="Content Placeholder 2">
            <a:extLst>
              <a:ext uri="{FF2B5EF4-FFF2-40B4-BE49-F238E27FC236}">
                <a16:creationId xmlns:a16="http://schemas.microsoft.com/office/drawing/2014/main" id="{4654462F-8D6C-4807-9A46-CAC3F52A8D8A}"/>
              </a:ext>
            </a:extLst>
          </p:cNvPr>
          <p:cNvSpPr>
            <a:spLocks noGrp="1"/>
          </p:cNvSpPr>
          <p:nvPr>
            <p:ph idx="1"/>
          </p:nvPr>
        </p:nvSpPr>
        <p:spPr/>
        <p:txBody>
          <a:bodyPr/>
          <a:lstStyle/>
          <a:p>
            <a:r>
              <a:rPr lang="en-US" dirty="0"/>
              <a:t>CELL SEGMENTATION WITHOUT NEED FOR LABELS</a:t>
            </a:r>
          </a:p>
          <a:p>
            <a:r>
              <a:rPr lang="en-US" dirty="0"/>
              <a:t>REVEALS HIDDEN MICROSCOPIC INFORMATION SOMEWHAT ACCURATELY</a:t>
            </a:r>
          </a:p>
          <a:p>
            <a:r>
              <a:rPr lang="en-US" dirty="0"/>
              <a:t>EASILY TRAINS WITHOUT MUCH OVERHEAD NOR TRAINING DATA</a:t>
            </a:r>
          </a:p>
          <a:p>
            <a:r>
              <a:rPr lang="en-US" dirty="0"/>
              <a:t>GENERALISES TO SIMILAR CASES </a:t>
            </a:r>
          </a:p>
        </p:txBody>
      </p:sp>
    </p:spTree>
    <p:extLst>
      <p:ext uri="{BB962C8B-B14F-4D97-AF65-F5344CB8AC3E}">
        <p14:creationId xmlns:p14="http://schemas.microsoft.com/office/powerpoint/2010/main" val="4225054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6DD9-498D-464D-93FF-63DA601EC2D2}"/>
              </a:ext>
            </a:extLst>
          </p:cNvPr>
          <p:cNvSpPr>
            <a:spLocks noGrp="1"/>
          </p:cNvSpPr>
          <p:nvPr>
            <p:ph type="title"/>
          </p:nvPr>
        </p:nvSpPr>
        <p:spPr/>
        <p:txBody>
          <a:bodyPr/>
          <a:lstStyle/>
          <a:p>
            <a:r>
              <a:rPr lang="en-US" dirty="0"/>
              <a:t>FUTURE RESEARCH</a:t>
            </a:r>
            <a:endParaRPr lang="en-AU" dirty="0"/>
          </a:p>
        </p:txBody>
      </p:sp>
      <p:sp>
        <p:nvSpPr>
          <p:cNvPr id="3" name="Content Placeholder 2">
            <a:extLst>
              <a:ext uri="{FF2B5EF4-FFF2-40B4-BE49-F238E27FC236}">
                <a16:creationId xmlns:a16="http://schemas.microsoft.com/office/drawing/2014/main" id="{258326CE-2B9C-4573-B035-6DE2F18B8761}"/>
              </a:ext>
            </a:extLst>
          </p:cNvPr>
          <p:cNvSpPr>
            <a:spLocks noGrp="1"/>
          </p:cNvSpPr>
          <p:nvPr>
            <p:ph idx="1"/>
          </p:nvPr>
        </p:nvSpPr>
        <p:spPr/>
        <p:txBody>
          <a:bodyPr>
            <a:normAutofit fontScale="85000" lnSpcReduction="20000"/>
          </a:bodyPr>
          <a:lstStyle/>
          <a:p>
            <a:pPr marL="0" indent="0">
              <a:buNone/>
            </a:pPr>
            <a:endParaRPr lang="en-US" dirty="0"/>
          </a:p>
          <a:p>
            <a:r>
              <a:rPr lang="en-US" dirty="0"/>
              <a:t>BY USING GANs, THE NET IS NOT NECESSARILY “REVEALING HIDDEN INFORMATION” BUT EFFECTIVELY MAKING IT UP, THE VALIDITY OF WHICH IS PROBELMATIC.</a:t>
            </a:r>
          </a:p>
          <a:p>
            <a:r>
              <a:rPr lang="en-US" dirty="0"/>
              <a:t>OTHER REPOSITORIES, SUCH AS GOOGLE’S ISL PROVIDE A MEANS OF LABELING WITHOUT THE NEED OF GANs, ALTHOUGH THEY FALL SHORT IN ADAPTING TO SPECIFIC USE-CASES. </a:t>
            </a:r>
          </a:p>
          <a:p>
            <a:r>
              <a:rPr lang="en-US" dirty="0"/>
              <a:t>WHILE GANs SUCH AS PIX2PIXHD LOOK PROMISING IN TERMS OF DELIVERING RESULTS (however superficially), FUTURE DIRECTION SHOULD BE HEADED TOWARDS UNDERSTANDING AND REFINING THE INPUT DATA SO AS TO MAXIMISE THE AMOUNT OF INFORMATION EXPOSED TO THE NEURAL NETWORK.</a:t>
            </a:r>
          </a:p>
          <a:p>
            <a:r>
              <a:rPr lang="en-US" dirty="0"/>
              <a:t>DEVELOPING METRICS TO EVALUATE THE VALIDITY OF PRODUCED IMAGES REMAINS YET ANOTHER PRIORITY FOR THE SAKE OF PRESERVING ACADMIC INTEGRITY AS WELL AS RIGOUR.</a:t>
            </a:r>
          </a:p>
        </p:txBody>
      </p:sp>
    </p:spTree>
    <p:extLst>
      <p:ext uri="{BB962C8B-B14F-4D97-AF65-F5344CB8AC3E}">
        <p14:creationId xmlns:p14="http://schemas.microsoft.com/office/powerpoint/2010/main" val="410996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6541-2BAB-428B-B2C6-D1B6EC3EB001}"/>
              </a:ext>
            </a:extLst>
          </p:cNvPr>
          <p:cNvSpPr>
            <a:spLocks noGrp="1"/>
          </p:cNvSpPr>
          <p:nvPr>
            <p:ph type="title"/>
          </p:nvPr>
        </p:nvSpPr>
        <p:spPr/>
        <p:txBody>
          <a:bodyPr/>
          <a:lstStyle/>
          <a:p>
            <a:r>
              <a:rPr lang="en-US" dirty="0"/>
              <a:t>…BUT NOT WITHOUT</a:t>
            </a:r>
            <a:endParaRPr lang="en-AU" dirty="0"/>
          </a:p>
        </p:txBody>
      </p:sp>
      <p:sp>
        <p:nvSpPr>
          <p:cNvPr id="4" name="Content Placeholder 2">
            <a:extLst>
              <a:ext uri="{FF2B5EF4-FFF2-40B4-BE49-F238E27FC236}">
                <a16:creationId xmlns:a16="http://schemas.microsoft.com/office/drawing/2014/main" id="{383EE56A-98B1-4F3C-94F3-712C0D432C86}"/>
              </a:ext>
            </a:extLst>
          </p:cNvPr>
          <p:cNvSpPr>
            <a:spLocks noGrp="1"/>
          </p:cNvSpPr>
          <p:nvPr>
            <p:ph idx="1"/>
          </p:nvPr>
        </p:nvSpPr>
        <p:spPr>
          <a:xfrm>
            <a:off x="914400" y="2095500"/>
            <a:ext cx="10353675" cy="2118990"/>
          </a:xfrm>
        </p:spPr>
        <p:txBody>
          <a:bodyPr>
            <a:normAutofit/>
          </a:bodyPr>
          <a:lstStyle/>
          <a:p>
            <a:r>
              <a:rPr lang="en-US" dirty="0"/>
              <a:t>CHEMICAL FIXING</a:t>
            </a:r>
          </a:p>
          <a:p>
            <a:r>
              <a:rPr lang="en-US" dirty="0"/>
              <a:t>PHOTOTOXICITY</a:t>
            </a:r>
          </a:p>
          <a:p>
            <a:r>
              <a:rPr lang="en-US" dirty="0"/>
              <a:t>SPECTRAL OVERLAP</a:t>
            </a:r>
          </a:p>
          <a:p>
            <a:r>
              <a:rPr lang="en-US" dirty="0"/>
              <a:t>BLEACHING</a:t>
            </a:r>
          </a:p>
          <a:p>
            <a:endParaRPr lang="en-US" dirty="0"/>
          </a:p>
        </p:txBody>
      </p:sp>
    </p:spTree>
    <p:extLst>
      <p:ext uri="{BB962C8B-B14F-4D97-AF65-F5344CB8AC3E}">
        <p14:creationId xmlns:p14="http://schemas.microsoft.com/office/powerpoint/2010/main" val="6020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B046-B9CC-4E6A-8AD6-EC77BE84C2C0}"/>
              </a:ext>
            </a:extLst>
          </p:cNvPr>
          <p:cNvSpPr>
            <a:spLocks noGrp="1"/>
          </p:cNvSpPr>
          <p:nvPr>
            <p:ph type="title"/>
          </p:nvPr>
        </p:nvSpPr>
        <p:spPr>
          <a:xfrm>
            <a:off x="1135781" y="1122363"/>
            <a:ext cx="5896391" cy="2387600"/>
          </a:xfrm>
        </p:spPr>
        <p:txBody>
          <a:bodyPr vert="horz" lIns="91440" tIns="45720" rIns="91440" bIns="45720" rtlCol="0" anchor="b">
            <a:normAutofit/>
          </a:bodyPr>
          <a:lstStyle/>
          <a:p>
            <a:r>
              <a:rPr lang="en-US" sz="3700"/>
              <a:t>WHAT IF UNLABELED IMAGES CONTAIN LATENT STRUCTURAL INFORMATION?</a:t>
            </a:r>
          </a:p>
        </p:txBody>
      </p:sp>
      <p:pic>
        <p:nvPicPr>
          <p:cNvPr id="16" name="Picture 15" descr="A picture containing hand, photo, monitor, white&#10;&#10;Description automatically generated">
            <a:extLst>
              <a:ext uri="{FF2B5EF4-FFF2-40B4-BE49-F238E27FC236}">
                <a16:creationId xmlns:a16="http://schemas.microsoft.com/office/drawing/2014/main" id="{BB8328F0-C214-4505-AEF4-D69CADBCB241}"/>
              </a:ext>
            </a:extLst>
          </p:cNvPr>
          <p:cNvPicPr>
            <a:picLocks noChangeAspect="1"/>
          </p:cNvPicPr>
          <p:nvPr/>
        </p:nvPicPr>
        <p:blipFill>
          <a:blip r:embed="rId3"/>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3179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64A015-EDB3-4688-8B77-92553054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1035"/>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F6237-2CC8-4AEC-BB95-F01E536A8C70}"/>
              </a:ext>
            </a:extLst>
          </p:cNvPr>
          <p:cNvSpPr>
            <a:spLocks noGrp="1"/>
          </p:cNvSpPr>
          <p:nvPr>
            <p:ph type="title"/>
          </p:nvPr>
        </p:nvSpPr>
        <p:spPr>
          <a:xfrm>
            <a:off x="913794" y="643467"/>
            <a:ext cx="9600217" cy="3585834"/>
          </a:xfrm>
        </p:spPr>
        <p:txBody>
          <a:bodyPr vert="horz" lIns="91440" tIns="45720" rIns="91440" bIns="45720" rtlCol="0" anchor="b">
            <a:normAutofit/>
          </a:bodyPr>
          <a:lstStyle/>
          <a:p>
            <a:pPr algn="l"/>
            <a:r>
              <a:rPr lang="en-US" sz="6100" dirty="0"/>
              <a:t>HOW COULD WE HARNESS THIS LATENT INFORMATION? </a:t>
            </a:r>
          </a:p>
        </p:txBody>
      </p:sp>
    </p:spTree>
    <p:extLst>
      <p:ext uri="{BB962C8B-B14F-4D97-AF65-F5344CB8AC3E}">
        <p14:creationId xmlns:p14="http://schemas.microsoft.com/office/powerpoint/2010/main" val="1617814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64A015-EDB3-4688-8B77-925530541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51035"/>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FD113-4F7A-4812-B7D1-AAAA834901EA}"/>
              </a:ext>
            </a:extLst>
          </p:cNvPr>
          <p:cNvSpPr>
            <a:spLocks noGrp="1"/>
          </p:cNvSpPr>
          <p:nvPr>
            <p:ph type="title"/>
          </p:nvPr>
        </p:nvSpPr>
        <p:spPr>
          <a:xfrm>
            <a:off x="913794" y="643467"/>
            <a:ext cx="9600217" cy="3585834"/>
          </a:xfrm>
        </p:spPr>
        <p:txBody>
          <a:bodyPr vert="horz" lIns="91440" tIns="45720" rIns="91440" bIns="45720" rtlCol="0" anchor="b">
            <a:normAutofit/>
          </a:bodyPr>
          <a:lstStyle/>
          <a:p>
            <a:pPr algn="l"/>
            <a:r>
              <a:rPr lang="en-US" sz="7200" dirty="0"/>
              <a:t>THE ANSWER: </a:t>
            </a:r>
            <a:r>
              <a:rPr lang="en-US" sz="13800" dirty="0"/>
              <a:t>A.I.</a:t>
            </a:r>
            <a:endParaRPr lang="en-US" sz="7200" dirty="0"/>
          </a:p>
        </p:txBody>
      </p:sp>
      <p:sp>
        <p:nvSpPr>
          <p:cNvPr id="3" name="Content Placeholder 2">
            <a:extLst>
              <a:ext uri="{FF2B5EF4-FFF2-40B4-BE49-F238E27FC236}">
                <a16:creationId xmlns:a16="http://schemas.microsoft.com/office/drawing/2014/main" id="{B311BFD7-7F58-4469-AD1E-5CF156760204}"/>
              </a:ext>
            </a:extLst>
          </p:cNvPr>
          <p:cNvSpPr>
            <a:spLocks noGrp="1"/>
          </p:cNvSpPr>
          <p:nvPr>
            <p:ph idx="1"/>
          </p:nvPr>
        </p:nvSpPr>
        <p:spPr>
          <a:xfrm>
            <a:off x="913794" y="4872767"/>
            <a:ext cx="9600217" cy="1424165"/>
          </a:xfrm>
        </p:spPr>
        <p:txBody>
          <a:bodyPr vert="horz" lIns="91440" tIns="45720" rIns="91440" bIns="45720" rtlCol="0">
            <a:normAutofit/>
          </a:bodyPr>
          <a:lstStyle/>
          <a:p>
            <a:pPr marL="0" indent="0">
              <a:buNone/>
            </a:pPr>
            <a:r>
              <a:rPr lang="en-US" sz="3200"/>
              <a:t>*or more specifically, General-Adversarial Networks (GANs)</a:t>
            </a:r>
          </a:p>
        </p:txBody>
      </p:sp>
    </p:spTree>
    <p:extLst>
      <p:ext uri="{BB962C8B-B14F-4D97-AF65-F5344CB8AC3E}">
        <p14:creationId xmlns:p14="http://schemas.microsoft.com/office/powerpoint/2010/main" val="374651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B85CDC5-E094-49DD-B4D2-FB8E47BFA9BC}"/>
              </a:ext>
            </a:extLst>
          </p:cNvPr>
          <p:cNvPicPr>
            <a:picLocks noChangeAspect="1"/>
          </p:cNvPicPr>
          <p:nvPr/>
        </p:nvPicPr>
        <p:blipFill rotWithShape="1">
          <a:blip r:embed="rId3">
            <a:alphaModFix amt="35000"/>
            <a:grayscl/>
          </a:blip>
          <a:srcRect t="13418" b="1677"/>
          <a:stretch/>
        </p:blipFill>
        <p:spPr>
          <a:xfrm>
            <a:off x="20" y="10"/>
            <a:ext cx="12191980" cy="6857990"/>
          </a:xfrm>
          <a:prstGeom prst="rect">
            <a:avLst/>
          </a:prstGeom>
        </p:spPr>
      </p:pic>
      <p:sp>
        <p:nvSpPr>
          <p:cNvPr id="14"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6B6DECA-4291-4A75-A41A-F657E0A88CD5}"/>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dirty="0"/>
              <a:t>THE JOURNEY</a:t>
            </a:r>
          </a:p>
        </p:txBody>
      </p:sp>
    </p:spTree>
    <p:extLst>
      <p:ext uri="{BB962C8B-B14F-4D97-AF65-F5344CB8AC3E}">
        <p14:creationId xmlns:p14="http://schemas.microsoft.com/office/powerpoint/2010/main" val="321743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DBB1A9-22FF-46E7-97B9-AE547747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A7BBB11-6F6C-4099-AB1E-5B6CE4D836D4}"/>
              </a:ext>
            </a:extLst>
          </p:cNvPr>
          <p:cNvSpPr txBox="1">
            <a:spLocks/>
          </p:cNvSpPr>
          <p:nvPr/>
        </p:nvSpPr>
        <p:spPr>
          <a:xfrm>
            <a:off x="1282703" y="1289888"/>
            <a:ext cx="5854698" cy="427822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lgn="r">
              <a:spcAft>
                <a:spcPts val="600"/>
              </a:spcAft>
            </a:pPr>
            <a:r>
              <a:rPr lang="en-US" sz="5400" dirty="0"/>
              <a:t>1. EARLY DAYS</a:t>
            </a:r>
          </a:p>
        </p:txBody>
      </p:sp>
      <p:cxnSp>
        <p:nvCxnSpPr>
          <p:cNvPr id="12" name="Straight Connector 11">
            <a:extLst>
              <a:ext uri="{FF2B5EF4-FFF2-40B4-BE49-F238E27FC236}">
                <a16:creationId xmlns:a16="http://schemas.microsoft.com/office/drawing/2014/main" id="{3A1AAD47-56AD-4EE6-A88C-981D060DC2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811" y="2473325"/>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5722E5BD-B942-46FF-8241-93767502B106}"/>
              </a:ext>
            </a:extLst>
          </p:cNvPr>
          <p:cNvSpPr txBox="1">
            <a:spLocks/>
          </p:cNvSpPr>
          <p:nvPr/>
        </p:nvSpPr>
        <p:spPr>
          <a:xfrm>
            <a:off x="6267513" y="4793779"/>
            <a:ext cx="5010691" cy="1922107"/>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concept: </a:t>
            </a:r>
            <a:r>
              <a:rPr lang="en-US" sz="2800" dirty="0"/>
              <a:t>GIVEN ONE LABEL CHANNEL, PREDICT THE OTHER</a:t>
            </a:r>
            <a:endParaRPr lang="en-US" dirty="0"/>
          </a:p>
          <a:p>
            <a:pPr marL="0" indent="0">
              <a:buFont typeface="Arial" panose="020B0604020202020204" pitchFamily="34" charset="0"/>
              <a:buNone/>
            </a:pPr>
            <a:endParaRPr lang="en-AU"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40441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56</TotalTime>
  <Words>428</Words>
  <Application>Microsoft Office PowerPoint</Application>
  <PresentationFormat>Widescreen</PresentationFormat>
  <Paragraphs>57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Bookman Old Style</vt:lpstr>
      <vt:lpstr>Calibri</vt:lpstr>
      <vt:lpstr>Rockwell</vt:lpstr>
      <vt:lpstr>Damask</vt:lpstr>
      <vt:lpstr>SIMULATED  FLUORESCENT   LABELING</vt:lpstr>
      <vt:lpstr>THE INSPIRATION</vt:lpstr>
      <vt:lpstr>FLUORESCENT LABELING REVEALS FUNCTIONAL AND STRUCTURAL INFORMATION THAT IS TYPICALLY INVISIBLE</vt:lpstr>
      <vt:lpstr>…BUT NOT WITHOUT</vt:lpstr>
      <vt:lpstr>WHAT IF UNLABELED IMAGES CONTAIN LATENT STRUCTURAL INFORMATION?</vt:lpstr>
      <vt:lpstr>HOW COULD WE HARNESS THIS LATENT INFORMATION? </vt:lpstr>
      <vt:lpstr>THE ANSWER: A.I.</vt:lpstr>
      <vt:lpstr>THE JOURNEY</vt:lpstr>
      <vt:lpstr>PowerPoint Presentation</vt:lpstr>
      <vt:lpstr>PowerPoint Presentation</vt:lpstr>
      <vt:lpstr>HOWEVER, PERFORMANCE WAS QUESTIONABLE AT TIMES</vt:lpstr>
      <vt:lpstr>AND CONFOUNDING AT OTHERS</vt:lpstr>
      <vt:lpstr>2. SIMULATING A SINGLE CHANNEL</vt:lpstr>
      <vt:lpstr>PROMISING RESULTS…</vt:lpstr>
      <vt:lpstr>PowerPoint Presentation</vt:lpstr>
      <vt:lpstr>SELECTIVE LABELING</vt:lpstr>
      <vt:lpstr>SOMETIMES EVEN BETTER THAN ACTUAL LABEL</vt:lpstr>
      <vt:lpstr>SENSITIVITY </vt:lpstr>
      <vt:lpstr>HOWEVER, DISPLAYS LIMITED ABILITY TO GENERALISE</vt:lpstr>
      <vt:lpstr>3. SIMULATING MULTIPLE CHANNELS</vt:lpstr>
      <vt:lpstr>PowerPoint Presentation</vt:lpstr>
      <vt:lpstr>OUTPERFORMS ACTUAL LABELLING</vt:lpstr>
      <vt:lpstr>NOTABLY IMPRECISE, HOWEVER</vt:lpstr>
      <vt:lpstr>MINIMAL PERFORMANCE ENHANCEMENT OVER INCREASING EPOCHS</vt:lpstr>
      <vt:lpstr>PowerPoint Presentation</vt:lpstr>
      <vt:lpstr>4. TRANSFER LEARNING AND UPSCALING</vt:lpstr>
      <vt:lpstr>UNSEEN DATA PERFORMANCE</vt:lpstr>
      <vt:lpstr>SPATIAL CONTINUITY:</vt:lpstr>
      <vt:lpstr>PowerPoint Presentation</vt:lpstr>
      <vt:lpstr>TEMPORAL CONTINUITY</vt:lpstr>
      <vt:lpstr>PowerPoint Presentation</vt:lpstr>
      <vt:lpstr>POTENTIAL</vt:lpstr>
      <vt:lpstr>FUTURE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SIMULATED  FLUORESCENT   LABELING</dc:title>
  <dc:creator>Saleh Naghdi</dc:creator>
  <cp:lastModifiedBy>mnaghdi@student.unimelb.edu.au</cp:lastModifiedBy>
  <cp:revision>10</cp:revision>
  <dcterms:created xsi:type="dcterms:W3CDTF">2020-01-30T08:45:19Z</dcterms:created>
  <dcterms:modified xsi:type="dcterms:W3CDTF">2021-12-15T10:12:38Z</dcterms:modified>
</cp:coreProperties>
</file>